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80" r:id="rId4"/>
    <p:sldId id="273" r:id="rId5"/>
    <p:sldId id="274" r:id="rId6"/>
    <p:sldId id="257" r:id="rId7"/>
    <p:sldId id="264" r:id="rId8"/>
    <p:sldId id="265" r:id="rId9"/>
    <p:sldId id="266" r:id="rId10"/>
    <p:sldId id="267" r:id="rId11"/>
    <p:sldId id="268" r:id="rId12"/>
    <p:sldId id="269" r:id="rId13"/>
    <p:sldId id="270" r:id="rId14"/>
    <p:sldId id="263"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01" autoAdjust="0"/>
    <p:restoredTop sz="94660"/>
  </p:normalViewPr>
  <p:slideViewPr>
    <p:cSldViewPr snapToGrid="0">
      <p:cViewPr varScale="1">
        <p:scale>
          <a:sx n="82" d="100"/>
          <a:sy n="82" d="100"/>
        </p:scale>
        <p:origin x="533"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57FCD601-08DE-4F80-85E6-546FE863776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DCBCA57-17AD-47AD-AB22-1EC643DBDCEA}">
      <dgm:prSet/>
      <dgm:spPr/>
      <dgm:t>
        <a:bodyPr/>
        <a:lstStyle/>
        <a:p>
          <a:r>
            <a:rPr lang="en-US"/>
            <a:t>Type this assignment</a:t>
          </a:r>
        </a:p>
      </dgm:t>
    </dgm:pt>
    <dgm:pt modelId="{6C62D2B1-0B5A-4BF8-B02B-0FC92816CC35}" type="parTrans" cxnId="{A64C2ED3-9A91-4734-BD02-4DCF5872C793}">
      <dgm:prSet/>
      <dgm:spPr/>
      <dgm:t>
        <a:bodyPr/>
        <a:lstStyle/>
        <a:p>
          <a:endParaRPr lang="en-US"/>
        </a:p>
      </dgm:t>
    </dgm:pt>
    <dgm:pt modelId="{054F963B-8D1E-417E-80B1-A1A30A75F4D2}" type="sibTrans" cxnId="{A64C2ED3-9A91-4734-BD02-4DCF5872C793}">
      <dgm:prSet/>
      <dgm:spPr/>
      <dgm:t>
        <a:bodyPr/>
        <a:lstStyle/>
        <a:p>
          <a:endParaRPr lang="en-US"/>
        </a:p>
      </dgm:t>
    </dgm:pt>
    <dgm:pt modelId="{5E422D06-B208-468C-87DC-0D6286E5BD12}">
      <dgm:prSet/>
      <dgm:spPr/>
      <dgm:t>
        <a:bodyPr/>
        <a:lstStyle/>
        <a:p>
          <a:r>
            <a:rPr lang="en-US"/>
            <a:t>12 point, Times New Roman font. </a:t>
          </a:r>
        </a:p>
      </dgm:t>
    </dgm:pt>
    <dgm:pt modelId="{28910E90-FDF8-4FB8-AC7E-DF1EAA582666}" type="parTrans" cxnId="{B39F5B3E-00D3-4980-B24E-D43830DD3158}">
      <dgm:prSet/>
      <dgm:spPr/>
      <dgm:t>
        <a:bodyPr/>
        <a:lstStyle/>
        <a:p>
          <a:endParaRPr lang="en-US"/>
        </a:p>
      </dgm:t>
    </dgm:pt>
    <dgm:pt modelId="{E8D7AC10-F822-410D-8D70-DC64DEB4C3DA}" type="sibTrans" cxnId="{B39F5B3E-00D3-4980-B24E-D43830DD3158}">
      <dgm:prSet/>
      <dgm:spPr/>
      <dgm:t>
        <a:bodyPr/>
        <a:lstStyle/>
        <a:p>
          <a:endParaRPr lang="en-US"/>
        </a:p>
      </dgm:t>
    </dgm:pt>
    <dgm:pt modelId="{67C2CAFE-95C0-4C0C-A11F-B367B6A76DA5}">
      <dgm:prSet/>
      <dgm:spPr/>
      <dgm:t>
        <a:bodyPr/>
        <a:lstStyle/>
        <a:p>
          <a:r>
            <a:rPr lang="en-US" dirty="0"/>
            <a:t>Use APA formatting for the reference. </a:t>
          </a:r>
        </a:p>
      </dgm:t>
    </dgm:pt>
    <dgm:pt modelId="{4669888C-64F7-4E39-A7BE-1E4362EE7A99}" type="parTrans" cxnId="{95205906-4D05-4ECA-A5D5-7A1FBD6DB6EE}">
      <dgm:prSet/>
      <dgm:spPr/>
      <dgm:t>
        <a:bodyPr/>
        <a:lstStyle/>
        <a:p>
          <a:endParaRPr lang="en-US"/>
        </a:p>
      </dgm:t>
    </dgm:pt>
    <dgm:pt modelId="{EE7FC770-C056-4D05-9FC2-4363EE032F4D}" type="sibTrans" cxnId="{95205906-4D05-4ECA-A5D5-7A1FBD6DB6EE}">
      <dgm:prSet/>
      <dgm:spPr/>
      <dgm:t>
        <a:bodyPr/>
        <a:lstStyle/>
        <a:p>
          <a:endParaRPr lang="en-US"/>
        </a:p>
      </dgm:t>
    </dgm:pt>
    <dgm:pt modelId="{F1F5495A-DA6D-400D-B67A-A6BB1E80793B}">
      <dgm:prSet/>
      <dgm:spPr/>
      <dgm:t>
        <a:bodyPr/>
        <a:lstStyle/>
        <a:p>
          <a:r>
            <a:rPr lang="en-US"/>
            <a:t>Include your name and section number.</a:t>
          </a:r>
        </a:p>
      </dgm:t>
    </dgm:pt>
    <dgm:pt modelId="{6FF8E6AF-EA81-4950-9E86-DDF384504285}" type="parTrans" cxnId="{2FECC878-8A45-498D-9DF2-8C57E075B4FB}">
      <dgm:prSet/>
      <dgm:spPr/>
      <dgm:t>
        <a:bodyPr/>
        <a:lstStyle/>
        <a:p>
          <a:endParaRPr lang="en-US"/>
        </a:p>
      </dgm:t>
    </dgm:pt>
    <dgm:pt modelId="{F00EB6CB-914A-4DA6-A9FE-28E2FB5F0570}" type="sibTrans" cxnId="{2FECC878-8A45-498D-9DF2-8C57E075B4FB}">
      <dgm:prSet/>
      <dgm:spPr/>
      <dgm:t>
        <a:bodyPr/>
        <a:lstStyle/>
        <a:p>
          <a:endParaRPr lang="en-US"/>
        </a:p>
      </dgm:t>
    </dgm:pt>
    <dgm:pt modelId="{935CC61B-1FF5-4800-86B2-45D7C62EF933}">
      <dgm:prSet/>
      <dgm:spPr/>
      <dgm:t>
        <a:bodyPr/>
        <a:lstStyle/>
        <a:p>
          <a:r>
            <a:rPr lang="en-US" dirty="0"/>
            <a:t>Submit your work to </a:t>
          </a:r>
          <a:r>
            <a:rPr lang="en-US" dirty="0" err="1"/>
            <a:t>CatCourses</a:t>
          </a:r>
          <a:r>
            <a:rPr lang="en-US" dirty="0"/>
            <a:t> by </a:t>
          </a:r>
          <a:r>
            <a:rPr lang="en-US" u="sng" dirty="0"/>
            <a:t>11:59 PM on February 17th, Wednesday</a:t>
          </a:r>
          <a:r>
            <a:rPr lang="en-US" dirty="0"/>
            <a:t> </a:t>
          </a:r>
          <a:r>
            <a:rPr lang="en-US" i="1" dirty="0"/>
            <a:t>(no late work will be accepted).</a:t>
          </a:r>
          <a:endParaRPr lang="en-US" dirty="0"/>
        </a:p>
      </dgm:t>
    </dgm:pt>
    <dgm:pt modelId="{4A169B88-E03E-498A-BB4C-C58B10BB1512}" type="parTrans" cxnId="{4BC7C8F4-DE4B-4D56-8C1B-1B7C7D472539}">
      <dgm:prSet/>
      <dgm:spPr/>
      <dgm:t>
        <a:bodyPr/>
        <a:lstStyle/>
        <a:p>
          <a:endParaRPr lang="en-US"/>
        </a:p>
      </dgm:t>
    </dgm:pt>
    <dgm:pt modelId="{B248B636-6455-4EC7-9836-102A32880977}" type="sibTrans" cxnId="{4BC7C8F4-DE4B-4D56-8C1B-1B7C7D472539}">
      <dgm:prSet/>
      <dgm:spPr/>
      <dgm:t>
        <a:bodyPr/>
        <a:lstStyle/>
        <a:p>
          <a:endParaRPr lang="en-US"/>
        </a:p>
      </dgm:t>
    </dgm:pt>
    <dgm:pt modelId="{85B776BC-2209-489B-9878-2EE7362676AE}">
      <dgm:prSet/>
      <dgm:spPr/>
      <dgm:t>
        <a:bodyPr/>
        <a:lstStyle/>
        <a:p>
          <a:r>
            <a:rPr lang="en-US"/>
            <a:t>Pdf format only</a:t>
          </a:r>
        </a:p>
      </dgm:t>
    </dgm:pt>
    <dgm:pt modelId="{026D83B7-F241-4330-9F8B-C011838F85AC}" type="parTrans" cxnId="{9E9A7D56-667F-423D-A1CD-0D892AB8F5DE}">
      <dgm:prSet/>
      <dgm:spPr/>
      <dgm:t>
        <a:bodyPr/>
        <a:lstStyle/>
        <a:p>
          <a:endParaRPr lang="en-US"/>
        </a:p>
      </dgm:t>
    </dgm:pt>
    <dgm:pt modelId="{B88D493A-CD6B-4104-8EA4-7576CD30F454}" type="sibTrans" cxnId="{9E9A7D56-667F-423D-A1CD-0D892AB8F5DE}">
      <dgm:prSet/>
      <dgm:spPr/>
      <dgm:t>
        <a:bodyPr/>
        <a:lstStyle/>
        <a:p>
          <a:endParaRPr lang="en-US"/>
        </a:p>
      </dgm:t>
    </dgm:pt>
    <dgm:pt modelId="{C849CD34-C8CC-452E-A432-61C4F524047A}" type="pres">
      <dgm:prSet presAssocID="{57FCD601-08DE-4F80-85E6-546FE863776A}" presName="root" presStyleCnt="0">
        <dgm:presLayoutVars>
          <dgm:dir/>
          <dgm:resizeHandles val="exact"/>
        </dgm:presLayoutVars>
      </dgm:prSet>
      <dgm:spPr/>
    </dgm:pt>
    <dgm:pt modelId="{B55EF273-7651-4763-9966-E8BEA613E1F1}" type="pres">
      <dgm:prSet presAssocID="{FDCBCA57-17AD-47AD-AB22-1EC643DBDCEA}" presName="compNode" presStyleCnt="0"/>
      <dgm:spPr/>
    </dgm:pt>
    <dgm:pt modelId="{4B24B508-7E74-43A7-A776-2218D9B2E1AE}" type="pres">
      <dgm:prSet presAssocID="{FDCBCA57-17AD-47AD-AB22-1EC643DBDCEA}" presName="bgRect" presStyleLbl="bgShp" presStyleIdx="0" presStyleCnt="6"/>
      <dgm:spPr/>
    </dgm:pt>
    <dgm:pt modelId="{70A61BAE-1A50-4BD3-907B-3CC1B4421325}" type="pres">
      <dgm:prSet presAssocID="{FDCBCA57-17AD-47AD-AB22-1EC643DBDCE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3D108F59-3E39-4F90-9F23-C25DB4392952}" type="pres">
      <dgm:prSet presAssocID="{FDCBCA57-17AD-47AD-AB22-1EC643DBDCEA}" presName="spaceRect" presStyleCnt="0"/>
      <dgm:spPr/>
    </dgm:pt>
    <dgm:pt modelId="{9562ECB1-4A9D-4F2F-AB90-FB1472FD1FC6}" type="pres">
      <dgm:prSet presAssocID="{FDCBCA57-17AD-47AD-AB22-1EC643DBDCEA}" presName="parTx" presStyleLbl="revTx" presStyleIdx="0" presStyleCnt="6">
        <dgm:presLayoutVars>
          <dgm:chMax val="0"/>
          <dgm:chPref val="0"/>
        </dgm:presLayoutVars>
      </dgm:prSet>
      <dgm:spPr/>
    </dgm:pt>
    <dgm:pt modelId="{1455CC56-43C9-4FEF-A6CD-D56102DD045E}" type="pres">
      <dgm:prSet presAssocID="{054F963B-8D1E-417E-80B1-A1A30A75F4D2}" presName="sibTrans" presStyleCnt="0"/>
      <dgm:spPr/>
    </dgm:pt>
    <dgm:pt modelId="{5573BB65-6664-40A9-9DC9-191A554E7D25}" type="pres">
      <dgm:prSet presAssocID="{5E422D06-B208-468C-87DC-0D6286E5BD12}" presName="compNode" presStyleCnt="0"/>
      <dgm:spPr/>
    </dgm:pt>
    <dgm:pt modelId="{C71EF405-68CF-4CB5-B05A-6C1C3042A46D}" type="pres">
      <dgm:prSet presAssocID="{5E422D06-B208-468C-87DC-0D6286E5BD12}" presName="bgRect" presStyleLbl="bgShp" presStyleIdx="1" presStyleCnt="6"/>
      <dgm:spPr/>
    </dgm:pt>
    <dgm:pt modelId="{5EF4A117-F9E1-4497-B1AB-802D7E16DD33}" type="pres">
      <dgm:prSet presAssocID="{5E422D06-B208-468C-87DC-0D6286E5BD12}"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0D9D936A-A31C-4BFC-A0CD-263EE15DC2E8}" type="pres">
      <dgm:prSet presAssocID="{5E422D06-B208-468C-87DC-0D6286E5BD12}" presName="spaceRect" presStyleCnt="0"/>
      <dgm:spPr/>
    </dgm:pt>
    <dgm:pt modelId="{A58ADEFE-E102-4C99-BD1F-0F9AF34747E3}" type="pres">
      <dgm:prSet presAssocID="{5E422D06-B208-468C-87DC-0D6286E5BD12}" presName="parTx" presStyleLbl="revTx" presStyleIdx="1" presStyleCnt="6">
        <dgm:presLayoutVars>
          <dgm:chMax val="0"/>
          <dgm:chPref val="0"/>
        </dgm:presLayoutVars>
      </dgm:prSet>
      <dgm:spPr/>
    </dgm:pt>
    <dgm:pt modelId="{CDDAA6D4-E513-4843-A4CC-F410466D0F5D}" type="pres">
      <dgm:prSet presAssocID="{E8D7AC10-F822-410D-8D70-DC64DEB4C3DA}" presName="sibTrans" presStyleCnt="0"/>
      <dgm:spPr/>
    </dgm:pt>
    <dgm:pt modelId="{6F6A0190-A8E7-4000-A629-A304576B06D8}" type="pres">
      <dgm:prSet presAssocID="{67C2CAFE-95C0-4C0C-A11F-B367B6A76DA5}" presName="compNode" presStyleCnt="0"/>
      <dgm:spPr/>
    </dgm:pt>
    <dgm:pt modelId="{9B88283A-17C6-4205-B913-B2991FDDA570}" type="pres">
      <dgm:prSet presAssocID="{67C2CAFE-95C0-4C0C-A11F-B367B6A76DA5}" presName="bgRect" presStyleLbl="bgShp" presStyleIdx="2" presStyleCnt="6" custLinFactNeighborX="1105"/>
      <dgm:spPr/>
    </dgm:pt>
    <dgm:pt modelId="{C5457BA1-B068-4CC0-9DDA-7C493FFD27A0}" type="pres">
      <dgm:prSet presAssocID="{67C2CAFE-95C0-4C0C-A11F-B367B6A76DA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5C208CEE-8C4F-4BF1-AD27-93521D8C93BF}" type="pres">
      <dgm:prSet presAssocID="{67C2CAFE-95C0-4C0C-A11F-B367B6A76DA5}" presName="spaceRect" presStyleCnt="0"/>
      <dgm:spPr/>
    </dgm:pt>
    <dgm:pt modelId="{86A4B267-6D36-492B-A9D0-02E59B506CFD}" type="pres">
      <dgm:prSet presAssocID="{67C2CAFE-95C0-4C0C-A11F-B367B6A76DA5}" presName="parTx" presStyleLbl="revTx" presStyleIdx="2" presStyleCnt="6">
        <dgm:presLayoutVars>
          <dgm:chMax val="0"/>
          <dgm:chPref val="0"/>
        </dgm:presLayoutVars>
      </dgm:prSet>
      <dgm:spPr/>
    </dgm:pt>
    <dgm:pt modelId="{2784FC8B-C8A1-44A7-97E5-97625DA2E463}" type="pres">
      <dgm:prSet presAssocID="{EE7FC770-C056-4D05-9FC2-4363EE032F4D}" presName="sibTrans" presStyleCnt="0"/>
      <dgm:spPr/>
    </dgm:pt>
    <dgm:pt modelId="{48EFBD8C-37F6-4AE6-974F-CFD64DEE1F40}" type="pres">
      <dgm:prSet presAssocID="{F1F5495A-DA6D-400D-B67A-A6BB1E80793B}" presName="compNode" presStyleCnt="0"/>
      <dgm:spPr/>
    </dgm:pt>
    <dgm:pt modelId="{181978EC-2CF5-45D1-88A5-8BC98046322F}" type="pres">
      <dgm:prSet presAssocID="{F1F5495A-DA6D-400D-B67A-A6BB1E80793B}" presName="bgRect" presStyleLbl="bgShp" presStyleIdx="3" presStyleCnt="6"/>
      <dgm:spPr/>
    </dgm:pt>
    <dgm:pt modelId="{446A90AD-29B2-44C4-AB6E-A4FF02406079}" type="pres">
      <dgm:prSet presAssocID="{F1F5495A-DA6D-400D-B67A-A6BB1E80793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ument"/>
        </a:ext>
      </dgm:extLst>
    </dgm:pt>
    <dgm:pt modelId="{3BC0DC49-93AB-4C5C-BF1D-9056FC6C317C}" type="pres">
      <dgm:prSet presAssocID="{F1F5495A-DA6D-400D-B67A-A6BB1E80793B}" presName="spaceRect" presStyleCnt="0"/>
      <dgm:spPr/>
    </dgm:pt>
    <dgm:pt modelId="{CC04A421-83D3-42A5-99C7-E9A95B1BDD10}" type="pres">
      <dgm:prSet presAssocID="{F1F5495A-DA6D-400D-B67A-A6BB1E80793B}" presName="parTx" presStyleLbl="revTx" presStyleIdx="3" presStyleCnt="6">
        <dgm:presLayoutVars>
          <dgm:chMax val="0"/>
          <dgm:chPref val="0"/>
        </dgm:presLayoutVars>
      </dgm:prSet>
      <dgm:spPr/>
    </dgm:pt>
    <dgm:pt modelId="{7AE64BCB-6324-4092-B57D-78B0F64AB9ED}" type="pres">
      <dgm:prSet presAssocID="{F00EB6CB-914A-4DA6-A9FE-28E2FB5F0570}" presName="sibTrans" presStyleCnt="0"/>
      <dgm:spPr/>
    </dgm:pt>
    <dgm:pt modelId="{769CA44D-8C37-4393-AA82-B513240D2E5A}" type="pres">
      <dgm:prSet presAssocID="{935CC61B-1FF5-4800-86B2-45D7C62EF933}" presName="compNode" presStyleCnt="0"/>
      <dgm:spPr/>
    </dgm:pt>
    <dgm:pt modelId="{14F4D774-446B-4F54-AF68-25E0AA038439}" type="pres">
      <dgm:prSet presAssocID="{935CC61B-1FF5-4800-86B2-45D7C62EF933}" presName="bgRect" presStyleLbl="bgShp" presStyleIdx="4" presStyleCnt="6"/>
      <dgm:spPr/>
    </dgm:pt>
    <dgm:pt modelId="{62FA56A7-D6AD-4A34-8EA5-B60D8A90FD39}" type="pres">
      <dgm:prSet presAssocID="{935CC61B-1FF5-4800-86B2-45D7C62EF933}"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onthly calendar"/>
        </a:ext>
      </dgm:extLst>
    </dgm:pt>
    <dgm:pt modelId="{61AA64C6-06EE-4CDF-9286-11BF2B74016F}" type="pres">
      <dgm:prSet presAssocID="{935CC61B-1FF5-4800-86B2-45D7C62EF933}" presName="spaceRect" presStyleCnt="0"/>
      <dgm:spPr/>
    </dgm:pt>
    <dgm:pt modelId="{54258208-0012-4FAD-95D9-90529E9930F2}" type="pres">
      <dgm:prSet presAssocID="{935CC61B-1FF5-4800-86B2-45D7C62EF933}" presName="parTx" presStyleLbl="revTx" presStyleIdx="4" presStyleCnt="6">
        <dgm:presLayoutVars>
          <dgm:chMax val="0"/>
          <dgm:chPref val="0"/>
        </dgm:presLayoutVars>
      </dgm:prSet>
      <dgm:spPr/>
    </dgm:pt>
    <dgm:pt modelId="{F8552988-15F8-4C49-A8EB-690AC193895A}" type="pres">
      <dgm:prSet presAssocID="{B248B636-6455-4EC7-9836-102A32880977}" presName="sibTrans" presStyleCnt="0"/>
      <dgm:spPr/>
    </dgm:pt>
    <dgm:pt modelId="{62F8D93E-2108-458C-A6FC-A9B182ACE30D}" type="pres">
      <dgm:prSet presAssocID="{85B776BC-2209-489B-9878-2EE7362676AE}" presName="compNode" presStyleCnt="0"/>
      <dgm:spPr/>
    </dgm:pt>
    <dgm:pt modelId="{9DEFBBE3-BE88-4712-8DC8-6261EF2D6D2C}" type="pres">
      <dgm:prSet presAssocID="{85B776BC-2209-489B-9878-2EE7362676AE}" presName="bgRect" presStyleLbl="bgShp" presStyleIdx="5" presStyleCnt="6"/>
      <dgm:spPr/>
    </dgm:pt>
    <dgm:pt modelId="{472A90BB-3D93-49A4-B773-4F75FDC347D2}" type="pres">
      <dgm:prSet presAssocID="{85B776BC-2209-489B-9878-2EE7362676A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Paper"/>
        </a:ext>
      </dgm:extLst>
    </dgm:pt>
    <dgm:pt modelId="{13005AC2-AA2E-4B80-8BDF-87B3489FCA33}" type="pres">
      <dgm:prSet presAssocID="{85B776BC-2209-489B-9878-2EE7362676AE}" presName="spaceRect" presStyleCnt="0"/>
      <dgm:spPr/>
    </dgm:pt>
    <dgm:pt modelId="{30B93709-F112-4DAB-B12A-AA32587A9F41}" type="pres">
      <dgm:prSet presAssocID="{85B776BC-2209-489B-9878-2EE7362676AE}" presName="parTx" presStyleLbl="revTx" presStyleIdx="5" presStyleCnt="6">
        <dgm:presLayoutVars>
          <dgm:chMax val="0"/>
          <dgm:chPref val="0"/>
        </dgm:presLayoutVars>
      </dgm:prSet>
      <dgm:spPr/>
    </dgm:pt>
  </dgm:ptLst>
  <dgm:cxnLst>
    <dgm:cxn modelId="{95205906-4D05-4ECA-A5D5-7A1FBD6DB6EE}" srcId="{57FCD601-08DE-4F80-85E6-546FE863776A}" destId="{67C2CAFE-95C0-4C0C-A11F-B367B6A76DA5}" srcOrd="2" destOrd="0" parTransId="{4669888C-64F7-4E39-A7BE-1E4362EE7A99}" sibTransId="{EE7FC770-C056-4D05-9FC2-4363EE032F4D}"/>
    <dgm:cxn modelId="{F2D8D40D-3D8C-4475-821D-02B1B11B0586}" type="presOf" srcId="{85B776BC-2209-489B-9878-2EE7362676AE}" destId="{30B93709-F112-4DAB-B12A-AA32587A9F41}" srcOrd="0" destOrd="0" presId="urn:microsoft.com/office/officeart/2018/2/layout/IconVerticalSolidList"/>
    <dgm:cxn modelId="{1BBCEF2B-510A-41C7-BCB3-DFD412B0E461}" type="presOf" srcId="{5E422D06-B208-468C-87DC-0D6286E5BD12}" destId="{A58ADEFE-E102-4C99-BD1F-0F9AF34747E3}" srcOrd="0" destOrd="0" presId="urn:microsoft.com/office/officeart/2018/2/layout/IconVerticalSolidList"/>
    <dgm:cxn modelId="{B39F5B3E-00D3-4980-B24E-D43830DD3158}" srcId="{57FCD601-08DE-4F80-85E6-546FE863776A}" destId="{5E422D06-B208-468C-87DC-0D6286E5BD12}" srcOrd="1" destOrd="0" parTransId="{28910E90-FDF8-4FB8-AC7E-DF1EAA582666}" sibTransId="{E8D7AC10-F822-410D-8D70-DC64DEB4C3DA}"/>
    <dgm:cxn modelId="{FE1C2942-0506-480F-9CDB-65C344DA5DCA}" type="presOf" srcId="{57FCD601-08DE-4F80-85E6-546FE863776A}" destId="{C849CD34-C8CC-452E-A432-61C4F524047A}" srcOrd="0" destOrd="0" presId="urn:microsoft.com/office/officeart/2018/2/layout/IconVerticalSolidList"/>
    <dgm:cxn modelId="{4B24F166-6B38-44B2-BB2A-3B86D6798E33}" type="presOf" srcId="{67C2CAFE-95C0-4C0C-A11F-B367B6A76DA5}" destId="{86A4B267-6D36-492B-A9D0-02E59B506CFD}" srcOrd="0" destOrd="0" presId="urn:microsoft.com/office/officeart/2018/2/layout/IconVerticalSolidList"/>
    <dgm:cxn modelId="{9E9A7D56-667F-423D-A1CD-0D892AB8F5DE}" srcId="{57FCD601-08DE-4F80-85E6-546FE863776A}" destId="{85B776BC-2209-489B-9878-2EE7362676AE}" srcOrd="5" destOrd="0" parTransId="{026D83B7-F241-4330-9F8B-C011838F85AC}" sibTransId="{B88D493A-CD6B-4104-8EA4-7576CD30F454}"/>
    <dgm:cxn modelId="{2FECC878-8A45-498D-9DF2-8C57E075B4FB}" srcId="{57FCD601-08DE-4F80-85E6-546FE863776A}" destId="{F1F5495A-DA6D-400D-B67A-A6BB1E80793B}" srcOrd="3" destOrd="0" parTransId="{6FF8E6AF-EA81-4950-9E86-DDF384504285}" sibTransId="{F00EB6CB-914A-4DA6-A9FE-28E2FB5F0570}"/>
    <dgm:cxn modelId="{42ED2699-305A-4DEE-8DAF-8A03258977DB}" type="presOf" srcId="{FDCBCA57-17AD-47AD-AB22-1EC643DBDCEA}" destId="{9562ECB1-4A9D-4F2F-AB90-FB1472FD1FC6}" srcOrd="0" destOrd="0" presId="urn:microsoft.com/office/officeart/2018/2/layout/IconVerticalSolidList"/>
    <dgm:cxn modelId="{B5F63EB6-5C69-417D-B548-24300730156F}" type="presOf" srcId="{935CC61B-1FF5-4800-86B2-45D7C62EF933}" destId="{54258208-0012-4FAD-95D9-90529E9930F2}" srcOrd="0" destOrd="0" presId="urn:microsoft.com/office/officeart/2018/2/layout/IconVerticalSolidList"/>
    <dgm:cxn modelId="{AB278FCE-CEA5-4A98-86AA-9F8B17AD13FC}" type="presOf" srcId="{F1F5495A-DA6D-400D-B67A-A6BB1E80793B}" destId="{CC04A421-83D3-42A5-99C7-E9A95B1BDD10}" srcOrd="0" destOrd="0" presId="urn:microsoft.com/office/officeart/2018/2/layout/IconVerticalSolidList"/>
    <dgm:cxn modelId="{A64C2ED3-9A91-4734-BD02-4DCF5872C793}" srcId="{57FCD601-08DE-4F80-85E6-546FE863776A}" destId="{FDCBCA57-17AD-47AD-AB22-1EC643DBDCEA}" srcOrd="0" destOrd="0" parTransId="{6C62D2B1-0B5A-4BF8-B02B-0FC92816CC35}" sibTransId="{054F963B-8D1E-417E-80B1-A1A30A75F4D2}"/>
    <dgm:cxn modelId="{4BC7C8F4-DE4B-4D56-8C1B-1B7C7D472539}" srcId="{57FCD601-08DE-4F80-85E6-546FE863776A}" destId="{935CC61B-1FF5-4800-86B2-45D7C62EF933}" srcOrd="4" destOrd="0" parTransId="{4A169B88-E03E-498A-BB4C-C58B10BB1512}" sibTransId="{B248B636-6455-4EC7-9836-102A32880977}"/>
    <dgm:cxn modelId="{908CE2BA-1989-459B-A089-E13AF2F9C5B2}" type="presParOf" srcId="{C849CD34-C8CC-452E-A432-61C4F524047A}" destId="{B55EF273-7651-4763-9966-E8BEA613E1F1}" srcOrd="0" destOrd="0" presId="urn:microsoft.com/office/officeart/2018/2/layout/IconVerticalSolidList"/>
    <dgm:cxn modelId="{121B6424-3F73-4C72-8AA4-17100683604F}" type="presParOf" srcId="{B55EF273-7651-4763-9966-E8BEA613E1F1}" destId="{4B24B508-7E74-43A7-A776-2218D9B2E1AE}" srcOrd="0" destOrd="0" presId="urn:microsoft.com/office/officeart/2018/2/layout/IconVerticalSolidList"/>
    <dgm:cxn modelId="{EE8A9B89-88CD-40B8-A6AF-4DABBFAFB9AF}" type="presParOf" srcId="{B55EF273-7651-4763-9966-E8BEA613E1F1}" destId="{70A61BAE-1A50-4BD3-907B-3CC1B4421325}" srcOrd="1" destOrd="0" presId="urn:microsoft.com/office/officeart/2018/2/layout/IconVerticalSolidList"/>
    <dgm:cxn modelId="{DA170F44-9529-40BA-AA64-288B244743B5}" type="presParOf" srcId="{B55EF273-7651-4763-9966-E8BEA613E1F1}" destId="{3D108F59-3E39-4F90-9F23-C25DB4392952}" srcOrd="2" destOrd="0" presId="urn:microsoft.com/office/officeart/2018/2/layout/IconVerticalSolidList"/>
    <dgm:cxn modelId="{C5F84659-2F5B-4D9A-834A-62FE2A60D789}" type="presParOf" srcId="{B55EF273-7651-4763-9966-E8BEA613E1F1}" destId="{9562ECB1-4A9D-4F2F-AB90-FB1472FD1FC6}" srcOrd="3" destOrd="0" presId="urn:microsoft.com/office/officeart/2018/2/layout/IconVerticalSolidList"/>
    <dgm:cxn modelId="{3D9648E2-4194-4726-B4A0-EFB1C9BDB978}" type="presParOf" srcId="{C849CD34-C8CC-452E-A432-61C4F524047A}" destId="{1455CC56-43C9-4FEF-A6CD-D56102DD045E}" srcOrd="1" destOrd="0" presId="urn:microsoft.com/office/officeart/2018/2/layout/IconVerticalSolidList"/>
    <dgm:cxn modelId="{D30D5008-9419-4D2C-AF37-D619721212CE}" type="presParOf" srcId="{C849CD34-C8CC-452E-A432-61C4F524047A}" destId="{5573BB65-6664-40A9-9DC9-191A554E7D25}" srcOrd="2" destOrd="0" presId="urn:microsoft.com/office/officeart/2018/2/layout/IconVerticalSolidList"/>
    <dgm:cxn modelId="{0AAB72D6-4E63-4D4A-A695-DC6865FD978F}" type="presParOf" srcId="{5573BB65-6664-40A9-9DC9-191A554E7D25}" destId="{C71EF405-68CF-4CB5-B05A-6C1C3042A46D}" srcOrd="0" destOrd="0" presId="urn:microsoft.com/office/officeart/2018/2/layout/IconVerticalSolidList"/>
    <dgm:cxn modelId="{EE6302BB-7F56-4C1C-8FD8-43E0B0E722A6}" type="presParOf" srcId="{5573BB65-6664-40A9-9DC9-191A554E7D25}" destId="{5EF4A117-F9E1-4497-B1AB-802D7E16DD33}" srcOrd="1" destOrd="0" presId="urn:microsoft.com/office/officeart/2018/2/layout/IconVerticalSolidList"/>
    <dgm:cxn modelId="{5FDD5005-8FB5-41B7-9610-6AC29ED01C7A}" type="presParOf" srcId="{5573BB65-6664-40A9-9DC9-191A554E7D25}" destId="{0D9D936A-A31C-4BFC-A0CD-263EE15DC2E8}" srcOrd="2" destOrd="0" presId="urn:microsoft.com/office/officeart/2018/2/layout/IconVerticalSolidList"/>
    <dgm:cxn modelId="{09A737AE-4DBE-4558-B660-3D824DF1D4F1}" type="presParOf" srcId="{5573BB65-6664-40A9-9DC9-191A554E7D25}" destId="{A58ADEFE-E102-4C99-BD1F-0F9AF34747E3}" srcOrd="3" destOrd="0" presId="urn:microsoft.com/office/officeart/2018/2/layout/IconVerticalSolidList"/>
    <dgm:cxn modelId="{A87DCBBC-B663-46D7-8373-1566C210B163}" type="presParOf" srcId="{C849CD34-C8CC-452E-A432-61C4F524047A}" destId="{CDDAA6D4-E513-4843-A4CC-F410466D0F5D}" srcOrd="3" destOrd="0" presId="urn:microsoft.com/office/officeart/2018/2/layout/IconVerticalSolidList"/>
    <dgm:cxn modelId="{4B0F5A2E-E32C-4475-B94A-F47365DF19EE}" type="presParOf" srcId="{C849CD34-C8CC-452E-A432-61C4F524047A}" destId="{6F6A0190-A8E7-4000-A629-A304576B06D8}" srcOrd="4" destOrd="0" presId="urn:microsoft.com/office/officeart/2018/2/layout/IconVerticalSolidList"/>
    <dgm:cxn modelId="{A88ACCC2-9E2E-4E73-B137-73B86CB425C1}" type="presParOf" srcId="{6F6A0190-A8E7-4000-A629-A304576B06D8}" destId="{9B88283A-17C6-4205-B913-B2991FDDA570}" srcOrd="0" destOrd="0" presId="urn:microsoft.com/office/officeart/2018/2/layout/IconVerticalSolidList"/>
    <dgm:cxn modelId="{67084500-80E1-4984-B81A-9039F57E08D9}" type="presParOf" srcId="{6F6A0190-A8E7-4000-A629-A304576B06D8}" destId="{C5457BA1-B068-4CC0-9DDA-7C493FFD27A0}" srcOrd="1" destOrd="0" presId="urn:microsoft.com/office/officeart/2018/2/layout/IconVerticalSolidList"/>
    <dgm:cxn modelId="{90B7C398-2E79-427C-977B-55F975323552}" type="presParOf" srcId="{6F6A0190-A8E7-4000-A629-A304576B06D8}" destId="{5C208CEE-8C4F-4BF1-AD27-93521D8C93BF}" srcOrd="2" destOrd="0" presId="urn:microsoft.com/office/officeart/2018/2/layout/IconVerticalSolidList"/>
    <dgm:cxn modelId="{C8764CAA-F848-41CC-BEFA-A42F03C1CC0D}" type="presParOf" srcId="{6F6A0190-A8E7-4000-A629-A304576B06D8}" destId="{86A4B267-6D36-492B-A9D0-02E59B506CFD}" srcOrd="3" destOrd="0" presId="urn:microsoft.com/office/officeart/2018/2/layout/IconVerticalSolidList"/>
    <dgm:cxn modelId="{66998D67-1AA0-46A6-A915-FBB19296796B}" type="presParOf" srcId="{C849CD34-C8CC-452E-A432-61C4F524047A}" destId="{2784FC8B-C8A1-44A7-97E5-97625DA2E463}" srcOrd="5" destOrd="0" presId="urn:microsoft.com/office/officeart/2018/2/layout/IconVerticalSolidList"/>
    <dgm:cxn modelId="{FC0BB196-3725-496F-8C31-89C5D6E663FC}" type="presParOf" srcId="{C849CD34-C8CC-452E-A432-61C4F524047A}" destId="{48EFBD8C-37F6-4AE6-974F-CFD64DEE1F40}" srcOrd="6" destOrd="0" presId="urn:microsoft.com/office/officeart/2018/2/layout/IconVerticalSolidList"/>
    <dgm:cxn modelId="{4F5073F4-04FD-4437-8E83-35F8DF196BD1}" type="presParOf" srcId="{48EFBD8C-37F6-4AE6-974F-CFD64DEE1F40}" destId="{181978EC-2CF5-45D1-88A5-8BC98046322F}" srcOrd="0" destOrd="0" presId="urn:microsoft.com/office/officeart/2018/2/layout/IconVerticalSolidList"/>
    <dgm:cxn modelId="{60D31EBB-2582-4C48-903A-DCD466EED493}" type="presParOf" srcId="{48EFBD8C-37F6-4AE6-974F-CFD64DEE1F40}" destId="{446A90AD-29B2-44C4-AB6E-A4FF02406079}" srcOrd="1" destOrd="0" presId="urn:microsoft.com/office/officeart/2018/2/layout/IconVerticalSolidList"/>
    <dgm:cxn modelId="{217D696F-0A08-4BB3-A953-48B51AEE2CE5}" type="presParOf" srcId="{48EFBD8C-37F6-4AE6-974F-CFD64DEE1F40}" destId="{3BC0DC49-93AB-4C5C-BF1D-9056FC6C317C}" srcOrd="2" destOrd="0" presId="urn:microsoft.com/office/officeart/2018/2/layout/IconVerticalSolidList"/>
    <dgm:cxn modelId="{C0E440DD-771A-4C59-89AB-F7E49CCBAD96}" type="presParOf" srcId="{48EFBD8C-37F6-4AE6-974F-CFD64DEE1F40}" destId="{CC04A421-83D3-42A5-99C7-E9A95B1BDD10}" srcOrd="3" destOrd="0" presId="urn:microsoft.com/office/officeart/2018/2/layout/IconVerticalSolidList"/>
    <dgm:cxn modelId="{ABE49A20-0228-4F62-AA16-C2646F8DD8A4}" type="presParOf" srcId="{C849CD34-C8CC-452E-A432-61C4F524047A}" destId="{7AE64BCB-6324-4092-B57D-78B0F64AB9ED}" srcOrd="7" destOrd="0" presId="urn:microsoft.com/office/officeart/2018/2/layout/IconVerticalSolidList"/>
    <dgm:cxn modelId="{BC1908A4-3374-462F-8EDC-7ACDA870FE9C}" type="presParOf" srcId="{C849CD34-C8CC-452E-A432-61C4F524047A}" destId="{769CA44D-8C37-4393-AA82-B513240D2E5A}" srcOrd="8" destOrd="0" presId="urn:microsoft.com/office/officeart/2018/2/layout/IconVerticalSolidList"/>
    <dgm:cxn modelId="{298973A9-1687-4CEC-92CB-FE66D019F84F}" type="presParOf" srcId="{769CA44D-8C37-4393-AA82-B513240D2E5A}" destId="{14F4D774-446B-4F54-AF68-25E0AA038439}" srcOrd="0" destOrd="0" presId="urn:microsoft.com/office/officeart/2018/2/layout/IconVerticalSolidList"/>
    <dgm:cxn modelId="{45A54F29-1161-4CBE-8D40-9EEE3CFBBCC8}" type="presParOf" srcId="{769CA44D-8C37-4393-AA82-B513240D2E5A}" destId="{62FA56A7-D6AD-4A34-8EA5-B60D8A90FD39}" srcOrd="1" destOrd="0" presId="urn:microsoft.com/office/officeart/2018/2/layout/IconVerticalSolidList"/>
    <dgm:cxn modelId="{E51AEBA5-9A6B-4401-B5BD-2D0235A2F4E8}" type="presParOf" srcId="{769CA44D-8C37-4393-AA82-B513240D2E5A}" destId="{61AA64C6-06EE-4CDF-9286-11BF2B74016F}" srcOrd="2" destOrd="0" presId="urn:microsoft.com/office/officeart/2018/2/layout/IconVerticalSolidList"/>
    <dgm:cxn modelId="{46974B8A-C583-4B28-8268-2AE25283C69D}" type="presParOf" srcId="{769CA44D-8C37-4393-AA82-B513240D2E5A}" destId="{54258208-0012-4FAD-95D9-90529E9930F2}" srcOrd="3" destOrd="0" presId="urn:microsoft.com/office/officeart/2018/2/layout/IconVerticalSolidList"/>
    <dgm:cxn modelId="{147E3BA3-DF7E-4BFB-8E20-5CFD29237FCB}" type="presParOf" srcId="{C849CD34-C8CC-452E-A432-61C4F524047A}" destId="{F8552988-15F8-4C49-A8EB-690AC193895A}" srcOrd="9" destOrd="0" presId="urn:microsoft.com/office/officeart/2018/2/layout/IconVerticalSolidList"/>
    <dgm:cxn modelId="{6C5D8C01-5108-4849-BD35-7CA232524035}" type="presParOf" srcId="{C849CD34-C8CC-452E-A432-61C4F524047A}" destId="{62F8D93E-2108-458C-A6FC-A9B182ACE30D}" srcOrd="10" destOrd="0" presId="urn:microsoft.com/office/officeart/2018/2/layout/IconVerticalSolidList"/>
    <dgm:cxn modelId="{84DA73B9-49DD-4278-88EE-DEC2A5ECBF81}" type="presParOf" srcId="{62F8D93E-2108-458C-A6FC-A9B182ACE30D}" destId="{9DEFBBE3-BE88-4712-8DC8-6261EF2D6D2C}" srcOrd="0" destOrd="0" presId="urn:microsoft.com/office/officeart/2018/2/layout/IconVerticalSolidList"/>
    <dgm:cxn modelId="{A508EC39-9A45-4303-A96C-3103FDB4ED82}" type="presParOf" srcId="{62F8D93E-2108-458C-A6FC-A9B182ACE30D}" destId="{472A90BB-3D93-49A4-B773-4F75FDC347D2}" srcOrd="1" destOrd="0" presId="urn:microsoft.com/office/officeart/2018/2/layout/IconVerticalSolidList"/>
    <dgm:cxn modelId="{051B8049-677D-4988-AD4E-367A2A0517D0}" type="presParOf" srcId="{62F8D93E-2108-458C-A6FC-A9B182ACE30D}" destId="{13005AC2-AA2E-4B80-8BDF-87B3489FCA33}" srcOrd="2" destOrd="0" presId="urn:microsoft.com/office/officeart/2018/2/layout/IconVerticalSolidList"/>
    <dgm:cxn modelId="{DDEF5D7B-735F-46EC-B57B-79E896191243}" type="presParOf" srcId="{62F8D93E-2108-458C-A6FC-A9B182ACE30D}" destId="{30B93709-F112-4DAB-B12A-AA32587A9F4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24B508-7E74-43A7-A776-2218D9B2E1AE}">
      <dsp:nvSpPr>
        <dsp:cNvPr id="0" name=""/>
        <dsp:cNvSpPr/>
      </dsp:nvSpPr>
      <dsp:spPr>
        <a:xfrm>
          <a:off x="0" y="1500"/>
          <a:ext cx="5913437" cy="63918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A61BAE-1A50-4BD3-907B-3CC1B4421325}">
      <dsp:nvSpPr>
        <dsp:cNvPr id="0" name=""/>
        <dsp:cNvSpPr/>
      </dsp:nvSpPr>
      <dsp:spPr>
        <a:xfrm>
          <a:off x="193353" y="145316"/>
          <a:ext cx="351551" cy="3515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562ECB1-4A9D-4F2F-AB90-FB1472FD1FC6}">
      <dsp:nvSpPr>
        <dsp:cNvPr id="0" name=""/>
        <dsp:cNvSpPr/>
      </dsp:nvSpPr>
      <dsp:spPr>
        <a:xfrm>
          <a:off x="738258" y="1500"/>
          <a:ext cx="5175178" cy="639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647" tIns="67647" rIns="67647" bIns="67647" numCol="1" spcCol="1270" anchor="ctr" anchorCtr="0">
          <a:noAutofit/>
        </a:bodyPr>
        <a:lstStyle/>
        <a:p>
          <a:pPr marL="0" lvl="0" indent="0" algn="l" defTabSz="755650">
            <a:lnSpc>
              <a:spcPct val="90000"/>
            </a:lnSpc>
            <a:spcBef>
              <a:spcPct val="0"/>
            </a:spcBef>
            <a:spcAft>
              <a:spcPct val="35000"/>
            </a:spcAft>
            <a:buNone/>
          </a:pPr>
          <a:r>
            <a:rPr lang="en-US" sz="1700" kern="1200"/>
            <a:t>Type this assignment</a:t>
          </a:r>
        </a:p>
      </dsp:txBody>
      <dsp:txXfrm>
        <a:off x="738258" y="1500"/>
        <a:ext cx="5175178" cy="639184"/>
      </dsp:txXfrm>
    </dsp:sp>
    <dsp:sp modelId="{C71EF405-68CF-4CB5-B05A-6C1C3042A46D}">
      <dsp:nvSpPr>
        <dsp:cNvPr id="0" name=""/>
        <dsp:cNvSpPr/>
      </dsp:nvSpPr>
      <dsp:spPr>
        <a:xfrm>
          <a:off x="0" y="800480"/>
          <a:ext cx="5913437" cy="63918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F4A117-F9E1-4497-B1AB-802D7E16DD33}">
      <dsp:nvSpPr>
        <dsp:cNvPr id="0" name=""/>
        <dsp:cNvSpPr/>
      </dsp:nvSpPr>
      <dsp:spPr>
        <a:xfrm>
          <a:off x="193353" y="944297"/>
          <a:ext cx="351551" cy="3515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8ADEFE-E102-4C99-BD1F-0F9AF34747E3}">
      <dsp:nvSpPr>
        <dsp:cNvPr id="0" name=""/>
        <dsp:cNvSpPr/>
      </dsp:nvSpPr>
      <dsp:spPr>
        <a:xfrm>
          <a:off x="738258" y="800480"/>
          <a:ext cx="5175178" cy="639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647" tIns="67647" rIns="67647" bIns="67647" numCol="1" spcCol="1270" anchor="ctr" anchorCtr="0">
          <a:noAutofit/>
        </a:bodyPr>
        <a:lstStyle/>
        <a:p>
          <a:pPr marL="0" lvl="0" indent="0" algn="l" defTabSz="755650">
            <a:lnSpc>
              <a:spcPct val="90000"/>
            </a:lnSpc>
            <a:spcBef>
              <a:spcPct val="0"/>
            </a:spcBef>
            <a:spcAft>
              <a:spcPct val="35000"/>
            </a:spcAft>
            <a:buNone/>
          </a:pPr>
          <a:r>
            <a:rPr lang="en-US" sz="1700" kern="1200"/>
            <a:t>12 point, Times New Roman font. </a:t>
          </a:r>
        </a:p>
      </dsp:txBody>
      <dsp:txXfrm>
        <a:off x="738258" y="800480"/>
        <a:ext cx="5175178" cy="639184"/>
      </dsp:txXfrm>
    </dsp:sp>
    <dsp:sp modelId="{9B88283A-17C6-4205-B913-B2991FDDA570}">
      <dsp:nvSpPr>
        <dsp:cNvPr id="0" name=""/>
        <dsp:cNvSpPr/>
      </dsp:nvSpPr>
      <dsp:spPr>
        <a:xfrm>
          <a:off x="0" y="1599461"/>
          <a:ext cx="5913437" cy="63918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457BA1-B068-4CC0-9DDA-7C493FFD27A0}">
      <dsp:nvSpPr>
        <dsp:cNvPr id="0" name=""/>
        <dsp:cNvSpPr/>
      </dsp:nvSpPr>
      <dsp:spPr>
        <a:xfrm>
          <a:off x="193353" y="1743277"/>
          <a:ext cx="351551" cy="3515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6A4B267-6D36-492B-A9D0-02E59B506CFD}">
      <dsp:nvSpPr>
        <dsp:cNvPr id="0" name=""/>
        <dsp:cNvSpPr/>
      </dsp:nvSpPr>
      <dsp:spPr>
        <a:xfrm>
          <a:off x="738258" y="1599461"/>
          <a:ext cx="5175178" cy="639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647" tIns="67647" rIns="67647" bIns="67647" numCol="1" spcCol="1270" anchor="ctr" anchorCtr="0">
          <a:noAutofit/>
        </a:bodyPr>
        <a:lstStyle/>
        <a:p>
          <a:pPr marL="0" lvl="0" indent="0" algn="l" defTabSz="755650">
            <a:lnSpc>
              <a:spcPct val="90000"/>
            </a:lnSpc>
            <a:spcBef>
              <a:spcPct val="0"/>
            </a:spcBef>
            <a:spcAft>
              <a:spcPct val="35000"/>
            </a:spcAft>
            <a:buNone/>
          </a:pPr>
          <a:r>
            <a:rPr lang="en-US" sz="1700" kern="1200" dirty="0"/>
            <a:t>Use APA formatting for the reference. </a:t>
          </a:r>
        </a:p>
      </dsp:txBody>
      <dsp:txXfrm>
        <a:off x="738258" y="1599461"/>
        <a:ext cx="5175178" cy="639184"/>
      </dsp:txXfrm>
    </dsp:sp>
    <dsp:sp modelId="{181978EC-2CF5-45D1-88A5-8BC98046322F}">
      <dsp:nvSpPr>
        <dsp:cNvPr id="0" name=""/>
        <dsp:cNvSpPr/>
      </dsp:nvSpPr>
      <dsp:spPr>
        <a:xfrm>
          <a:off x="0" y="2398442"/>
          <a:ext cx="5913437" cy="63918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6A90AD-29B2-44C4-AB6E-A4FF02406079}">
      <dsp:nvSpPr>
        <dsp:cNvPr id="0" name=""/>
        <dsp:cNvSpPr/>
      </dsp:nvSpPr>
      <dsp:spPr>
        <a:xfrm>
          <a:off x="193353" y="2542258"/>
          <a:ext cx="351551" cy="3515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C04A421-83D3-42A5-99C7-E9A95B1BDD10}">
      <dsp:nvSpPr>
        <dsp:cNvPr id="0" name=""/>
        <dsp:cNvSpPr/>
      </dsp:nvSpPr>
      <dsp:spPr>
        <a:xfrm>
          <a:off x="738258" y="2398442"/>
          <a:ext cx="5175178" cy="639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647" tIns="67647" rIns="67647" bIns="67647" numCol="1" spcCol="1270" anchor="ctr" anchorCtr="0">
          <a:noAutofit/>
        </a:bodyPr>
        <a:lstStyle/>
        <a:p>
          <a:pPr marL="0" lvl="0" indent="0" algn="l" defTabSz="755650">
            <a:lnSpc>
              <a:spcPct val="90000"/>
            </a:lnSpc>
            <a:spcBef>
              <a:spcPct val="0"/>
            </a:spcBef>
            <a:spcAft>
              <a:spcPct val="35000"/>
            </a:spcAft>
            <a:buNone/>
          </a:pPr>
          <a:r>
            <a:rPr lang="en-US" sz="1700" kern="1200"/>
            <a:t>Include your name and section number.</a:t>
          </a:r>
        </a:p>
      </dsp:txBody>
      <dsp:txXfrm>
        <a:off x="738258" y="2398442"/>
        <a:ext cx="5175178" cy="639184"/>
      </dsp:txXfrm>
    </dsp:sp>
    <dsp:sp modelId="{14F4D774-446B-4F54-AF68-25E0AA038439}">
      <dsp:nvSpPr>
        <dsp:cNvPr id="0" name=""/>
        <dsp:cNvSpPr/>
      </dsp:nvSpPr>
      <dsp:spPr>
        <a:xfrm>
          <a:off x="0" y="3197422"/>
          <a:ext cx="5913437" cy="639184"/>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FA56A7-D6AD-4A34-8EA5-B60D8A90FD39}">
      <dsp:nvSpPr>
        <dsp:cNvPr id="0" name=""/>
        <dsp:cNvSpPr/>
      </dsp:nvSpPr>
      <dsp:spPr>
        <a:xfrm>
          <a:off x="193353" y="3341239"/>
          <a:ext cx="351551" cy="35155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258208-0012-4FAD-95D9-90529E9930F2}">
      <dsp:nvSpPr>
        <dsp:cNvPr id="0" name=""/>
        <dsp:cNvSpPr/>
      </dsp:nvSpPr>
      <dsp:spPr>
        <a:xfrm>
          <a:off x="738258" y="3197422"/>
          <a:ext cx="5175178" cy="639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647" tIns="67647" rIns="67647" bIns="67647" numCol="1" spcCol="1270" anchor="ctr" anchorCtr="0">
          <a:noAutofit/>
        </a:bodyPr>
        <a:lstStyle/>
        <a:p>
          <a:pPr marL="0" lvl="0" indent="0" algn="l" defTabSz="755650">
            <a:lnSpc>
              <a:spcPct val="90000"/>
            </a:lnSpc>
            <a:spcBef>
              <a:spcPct val="0"/>
            </a:spcBef>
            <a:spcAft>
              <a:spcPct val="35000"/>
            </a:spcAft>
            <a:buNone/>
          </a:pPr>
          <a:r>
            <a:rPr lang="en-US" sz="1700" kern="1200" dirty="0"/>
            <a:t>Submit your work to </a:t>
          </a:r>
          <a:r>
            <a:rPr lang="en-US" sz="1700" kern="1200" dirty="0" err="1"/>
            <a:t>CatCourses</a:t>
          </a:r>
          <a:r>
            <a:rPr lang="en-US" sz="1700" kern="1200" dirty="0"/>
            <a:t> by </a:t>
          </a:r>
          <a:r>
            <a:rPr lang="en-US" sz="1700" u="sng" kern="1200" dirty="0"/>
            <a:t>11:59 PM on February 17th, Wednesday</a:t>
          </a:r>
          <a:r>
            <a:rPr lang="en-US" sz="1700" kern="1200" dirty="0"/>
            <a:t> </a:t>
          </a:r>
          <a:r>
            <a:rPr lang="en-US" sz="1700" i="1" kern="1200" dirty="0"/>
            <a:t>(no late work will be accepted).</a:t>
          </a:r>
          <a:endParaRPr lang="en-US" sz="1700" kern="1200" dirty="0"/>
        </a:p>
      </dsp:txBody>
      <dsp:txXfrm>
        <a:off x="738258" y="3197422"/>
        <a:ext cx="5175178" cy="639184"/>
      </dsp:txXfrm>
    </dsp:sp>
    <dsp:sp modelId="{9DEFBBE3-BE88-4712-8DC8-6261EF2D6D2C}">
      <dsp:nvSpPr>
        <dsp:cNvPr id="0" name=""/>
        <dsp:cNvSpPr/>
      </dsp:nvSpPr>
      <dsp:spPr>
        <a:xfrm>
          <a:off x="0" y="3996403"/>
          <a:ext cx="5913437" cy="63918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2A90BB-3D93-49A4-B773-4F75FDC347D2}">
      <dsp:nvSpPr>
        <dsp:cNvPr id="0" name=""/>
        <dsp:cNvSpPr/>
      </dsp:nvSpPr>
      <dsp:spPr>
        <a:xfrm>
          <a:off x="193353" y="4140219"/>
          <a:ext cx="351551" cy="35155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0B93709-F112-4DAB-B12A-AA32587A9F41}">
      <dsp:nvSpPr>
        <dsp:cNvPr id="0" name=""/>
        <dsp:cNvSpPr/>
      </dsp:nvSpPr>
      <dsp:spPr>
        <a:xfrm>
          <a:off x="738258" y="3996403"/>
          <a:ext cx="5175178" cy="639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647" tIns="67647" rIns="67647" bIns="67647" numCol="1" spcCol="1270" anchor="ctr" anchorCtr="0">
          <a:noAutofit/>
        </a:bodyPr>
        <a:lstStyle/>
        <a:p>
          <a:pPr marL="0" lvl="0" indent="0" algn="l" defTabSz="755650">
            <a:lnSpc>
              <a:spcPct val="90000"/>
            </a:lnSpc>
            <a:spcBef>
              <a:spcPct val="0"/>
            </a:spcBef>
            <a:spcAft>
              <a:spcPct val="35000"/>
            </a:spcAft>
            <a:buNone/>
          </a:pPr>
          <a:r>
            <a:rPr lang="en-US" sz="1700" kern="1200"/>
            <a:t>Pdf format only</a:t>
          </a:r>
        </a:p>
      </dsp:txBody>
      <dsp:txXfrm>
        <a:off x="738258" y="3996403"/>
        <a:ext cx="5175178" cy="63918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2/8/2021</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2/8/2021</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2/8/2021</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7B672-06A5-4FA3-ACF1-A59749FC1DD2}"/>
              </a:ext>
            </a:extLst>
          </p:cNvPr>
          <p:cNvSpPr>
            <a:spLocks noGrp="1"/>
          </p:cNvSpPr>
          <p:nvPr>
            <p:ph type="ctrTitle"/>
          </p:nvPr>
        </p:nvSpPr>
        <p:spPr/>
        <p:txBody>
          <a:bodyPr>
            <a:normAutofit fontScale="90000"/>
          </a:bodyPr>
          <a:lstStyle/>
          <a:p>
            <a:r>
              <a:rPr lang="en-US" dirty="0"/>
              <a:t>Lab Assignment # 3</a:t>
            </a:r>
            <a:br>
              <a:rPr lang="en-US" dirty="0"/>
            </a:br>
            <a:r>
              <a:rPr lang="en-US" dirty="0"/>
              <a:t>Main Article summary</a:t>
            </a:r>
          </a:p>
        </p:txBody>
      </p:sp>
      <p:sp>
        <p:nvSpPr>
          <p:cNvPr id="3" name="Subtitle 2">
            <a:extLst>
              <a:ext uri="{FF2B5EF4-FFF2-40B4-BE49-F238E27FC236}">
                <a16:creationId xmlns:a16="http://schemas.microsoft.com/office/drawing/2014/main" id="{772298FE-4848-4557-9B4C-4FC01D09F772}"/>
              </a:ext>
            </a:extLst>
          </p:cNvPr>
          <p:cNvSpPr>
            <a:spLocks noGrp="1"/>
          </p:cNvSpPr>
          <p:nvPr>
            <p:ph type="subTitle" idx="1"/>
          </p:nvPr>
        </p:nvSpPr>
        <p:spPr>
          <a:xfrm>
            <a:off x="2417780" y="3531204"/>
            <a:ext cx="8637072" cy="1379124"/>
          </a:xfrm>
        </p:spPr>
        <p:txBody>
          <a:bodyPr>
            <a:normAutofit lnSpcReduction="10000"/>
          </a:bodyPr>
          <a:lstStyle/>
          <a:p>
            <a:r>
              <a:rPr lang="en-US" dirty="0"/>
              <a:t>PSY 15</a:t>
            </a:r>
          </a:p>
          <a:p>
            <a:r>
              <a:rPr lang="en-US" dirty="0"/>
              <a:t>Mandy Small</a:t>
            </a:r>
          </a:p>
          <a:p>
            <a:r>
              <a:rPr lang="en-US" dirty="0"/>
              <a:t>February 10, 2021</a:t>
            </a:r>
          </a:p>
        </p:txBody>
      </p:sp>
    </p:spTree>
    <p:extLst>
      <p:ext uri="{BB962C8B-B14F-4D97-AF65-F5344CB8AC3E}">
        <p14:creationId xmlns:p14="http://schemas.microsoft.com/office/powerpoint/2010/main" val="13850786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79D4F-8488-4DBF-9197-0CDA42B58026}"/>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1B0B75C0-A625-457C-8371-DABF67FD9F2E}"/>
              </a:ext>
            </a:extLst>
          </p:cNvPr>
          <p:cNvSpPr>
            <a:spLocks noGrp="1"/>
          </p:cNvSpPr>
          <p:nvPr>
            <p:ph idx="1"/>
          </p:nvPr>
        </p:nvSpPr>
        <p:spPr>
          <a:xfrm>
            <a:off x="1451579" y="1853754"/>
            <a:ext cx="9603275" cy="4199727"/>
          </a:xfrm>
        </p:spPr>
        <p:txBody>
          <a:bodyPr>
            <a:normAutofit/>
          </a:bodyPr>
          <a:lstStyle/>
          <a:p>
            <a:r>
              <a:rPr lang="en-US" u="sng" dirty="0"/>
              <a:t>Summary of the methods: </a:t>
            </a:r>
          </a:p>
          <a:p>
            <a:pPr lvl="1"/>
            <a:r>
              <a:rPr lang="en-US" dirty="0"/>
              <a:t>Study 1: 38 University of Michigan undergraduates, completed a mood inventory, cognitive test, fatigue task, took a 50-55 minute walk (woods or urban), cognitive test, mood inventory and questions assessing the walk. Repeated again 1 week later with the other type of walk. </a:t>
            </a:r>
          </a:p>
          <a:p>
            <a:pPr lvl="1"/>
            <a:r>
              <a:rPr lang="en-US" dirty="0"/>
              <a:t>Study 2: 12 University of Michigan undergraduates, completed a mood inventory, cognitive test, ANT (attention test), viewed pictures for about 10 minutes (nature or urban), cognitive test, ANT, and mood inventory. Repeated again 1 week later with other set of pictures. </a:t>
            </a:r>
          </a:p>
          <a:p>
            <a:endParaRPr lang="en-US" dirty="0"/>
          </a:p>
        </p:txBody>
      </p:sp>
    </p:spTree>
    <p:extLst>
      <p:ext uri="{BB962C8B-B14F-4D97-AF65-F5344CB8AC3E}">
        <p14:creationId xmlns:p14="http://schemas.microsoft.com/office/powerpoint/2010/main" val="4273324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62471-DD74-4E92-8A60-BBAA2CA489BD}"/>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7541792D-4559-4D7D-90C0-52F19CABBBE9}"/>
              </a:ext>
            </a:extLst>
          </p:cNvPr>
          <p:cNvSpPr>
            <a:spLocks noGrp="1"/>
          </p:cNvSpPr>
          <p:nvPr>
            <p:ph idx="1"/>
          </p:nvPr>
        </p:nvSpPr>
        <p:spPr>
          <a:xfrm>
            <a:off x="1451579" y="1853754"/>
            <a:ext cx="9603275" cy="4120326"/>
          </a:xfrm>
        </p:spPr>
        <p:txBody>
          <a:bodyPr>
            <a:normAutofit fontScale="92500" lnSpcReduction="20000"/>
          </a:bodyPr>
          <a:lstStyle/>
          <a:p>
            <a:pPr marL="0" indent="0">
              <a:buNone/>
            </a:pPr>
            <a:r>
              <a:rPr lang="en-US" u="sng" dirty="0"/>
              <a:t>Measures/Instruments used (definitions of the IV and DV?): </a:t>
            </a:r>
          </a:p>
          <a:p>
            <a:r>
              <a:rPr lang="en-US" dirty="0"/>
              <a:t>IV condition (nature/urban walk). </a:t>
            </a:r>
          </a:p>
          <a:p>
            <a:pPr lvl="1"/>
            <a:r>
              <a:rPr lang="en-US" dirty="0"/>
              <a:t>Study 1) a walk in a natural setting (park) or a walk in an urban setting (downtown). </a:t>
            </a:r>
          </a:p>
          <a:p>
            <a:pPr lvl="1"/>
            <a:r>
              <a:rPr lang="en-US" dirty="0"/>
              <a:t>Study 2) photos of natural settings (Nova Scotia) or photos of an urban setting (city scape). </a:t>
            </a:r>
          </a:p>
          <a:p>
            <a:r>
              <a:rPr lang="en-US" dirty="0"/>
              <a:t>DV </a:t>
            </a:r>
          </a:p>
          <a:p>
            <a:pPr lvl="1"/>
            <a:r>
              <a:rPr lang="en-US" dirty="0"/>
              <a:t>Study 1) cognitive performance - backward digit span; </a:t>
            </a:r>
          </a:p>
          <a:p>
            <a:pPr lvl="1"/>
            <a:r>
              <a:rPr lang="en-US" dirty="0"/>
              <a:t>Study 2) cognitive performance – backward digit span, and attention - ANT </a:t>
            </a:r>
          </a:p>
          <a:p>
            <a:r>
              <a:rPr lang="en-US" dirty="0"/>
              <a:t>Scales: </a:t>
            </a:r>
          </a:p>
          <a:p>
            <a:pPr lvl="1"/>
            <a:r>
              <a:rPr lang="en-US" dirty="0"/>
              <a:t>PANAS – mood inventory </a:t>
            </a:r>
          </a:p>
          <a:p>
            <a:pPr lvl="1"/>
            <a:r>
              <a:rPr lang="en-US" dirty="0"/>
              <a:t>Backward digit span – cognitive performance task </a:t>
            </a:r>
          </a:p>
          <a:p>
            <a:pPr lvl="1"/>
            <a:r>
              <a:rPr lang="en-US" dirty="0"/>
              <a:t>ANT – attention task </a:t>
            </a:r>
          </a:p>
        </p:txBody>
      </p:sp>
    </p:spTree>
    <p:extLst>
      <p:ext uri="{BB962C8B-B14F-4D97-AF65-F5344CB8AC3E}">
        <p14:creationId xmlns:p14="http://schemas.microsoft.com/office/powerpoint/2010/main" val="2113898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AEDD0-CF9F-4E13-8F85-65E52FDE3993}"/>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815631A5-4F3C-41E3-9DA9-FBB72AEE3B60}"/>
              </a:ext>
            </a:extLst>
          </p:cNvPr>
          <p:cNvSpPr>
            <a:spLocks noGrp="1"/>
          </p:cNvSpPr>
          <p:nvPr>
            <p:ph idx="1"/>
          </p:nvPr>
        </p:nvSpPr>
        <p:spPr>
          <a:xfrm>
            <a:off x="1451579" y="1912620"/>
            <a:ext cx="9603275" cy="4084320"/>
          </a:xfrm>
        </p:spPr>
        <p:txBody>
          <a:bodyPr>
            <a:normAutofit/>
          </a:bodyPr>
          <a:lstStyle/>
          <a:p>
            <a:pPr marL="0" indent="0">
              <a:buNone/>
            </a:pPr>
            <a:r>
              <a:rPr lang="en-US" u="sng" dirty="0"/>
              <a:t>Summary of Findings: </a:t>
            </a:r>
          </a:p>
          <a:p>
            <a:r>
              <a:rPr lang="en-US" dirty="0"/>
              <a:t>Interactions with nature do improve cognitive performance – performance is better after a walk in nature but not better after a walk in an urban environment; performance is better after looking at pictures of nature but not after looking at urban pictures. </a:t>
            </a:r>
          </a:p>
          <a:p>
            <a:r>
              <a:rPr lang="en-US" dirty="0"/>
              <a:t>Mood is also better after a walk in nature as compared to a downtown walk. </a:t>
            </a:r>
          </a:p>
          <a:p>
            <a:r>
              <a:rPr lang="en-US" dirty="0"/>
              <a:t>Nature does seem to refresh/restore directed memory but not involuntary memory. </a:t>
            </a:r>
          </a:p>
          <a:p>
            <a:r>
              <a:rPr lang="en-US" dirty="0"/>
              <a:t>Nature feels refreshing to people. </a:t>
            </a:r>
          </a:p>
        </p:txBody>
      </p:sp>
    </p:spTree>
    <p:extLst>
      <p:ext uri="{BB962C8B-B14F-4D97-AF65-F5344CB8AC3E}">
        <p14:creationId xmlns:p14="http://schemas.microsoft.com/office/powerpoint/2010/main" val="867707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5D722-7266-48F7-9173-B35AC802FBBD}"/>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446FB18E-BEA1-42E5-81EF-D95E72EC8320}"/>
              </a:ext>
            </a:extLst>
          </p:cNvPr>
          <p:cNvSpPr>
            <a:spLocks noGrp="1"/>
          </p:cNvSpPr>
          <p:nvPr>
            <p:ph idx="1"/>
          </p:nvPr>
        </p:nvSpPr>
        <p:spPr/>
        <p:txBody>
          <a:bodyPr/>
          <a:lstStyle/>
          <a:p>
            <a:pPr marL="0" indent="0">
              <a:buNone/>
            </a:pPr>
            <a:r>
              <a:rPr lang="en-US" u="sng" dirty="0"/>
              <a:t>Other Notes (could include next steps, quotes to use, methodological plans, etc.): </a:t>
            </a:r>
          </a:p>
          <a:p>
            <a:r>
              <a:rPr lang="en-US" dirty="0"/>
              <a:t>“In sum, we have shown that simple and brief interactions with nature can produce marked increases in cognitive control. To consider the availability of nature as merely an amenity fails to recognize the vital importance of nature in effective cognitive functioning.” </a:t>
            </a:r>
          </a:p>
          <a:p>
            <a:r>
              <a:rPr lang="en-US" dirty="0"/>
              <a:t>Author’s suggestions for next steps: compare the effects of nature to other interventions also shown to influence cognitive performance: glucose consumption, sleep, meditation. </a:t>
            </a:r>
          </a:p>
          <a:p>
            <a:endParaRPr lang="en-US" dirty="0"/>
          </a:p>
        </p:txBody>
      </p:sp>
    </p:spTree>
    <p:extLst>
      <p:ext uri="{BB962C8B-B14F-4D97-AF65-F5344CB8AC3E}">
        <p14:creationId xmlns:p14="http://schemas.microsoft.com/office/powerpoint/2010/main" val="314495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23" name="Picture 22">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5" name="Straight Connector 24">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FADD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Content Placeholder 15" descr="Graphical user interface, diagram, text&#10;&#10;Description automatically generated">
            <a:extLst>
              <a:ext uri="{FF2B5EF4-FFF2-40B4-BE49-F238E27FC236}">
                <a16:creationId xmlns:a16="http://schemas.microsoft.com/office/drawing/2014/main" id="{53FE53E9-1012-4EF2-91B6-A324D2878C5D}"/>
              </a:ext>
            </a:extLst>
          </p:cNvPr>
          <p:cNvPicPr>
            <a:picLocks noGrp="1" noChangeAspect="1"/>
          </p:cNvPicPr>
          <p:nvPr>
            <p:ph idx="1"/>
          </p:nvPr>
        </p:nvPicPr>
        <p:blipFill>
          <a:blip r:embed="rId3"/>
          <a:stretch>
            <a:fillRect/>
          </a:stretch>
        </p:blipFill>
        <p:spPr>
          <a:xfrm>
            <a:off x="2431476" y="643467"/>
            <a:ext cx="7329047" cy="5571066"/>
          </a:xfrm>
          <a:prstGeom prst="rect">
            <a:avLst/>
          </a:prstGeom>
        </p:spPr>
      </p:pic>
    </p:spTree>
    <p:extLst>
      <p:ext uri="{BB962C8B-B14F-4D97-AF65-F5344CB8AC3E}">
        <p14:creationId xmlns:p14="http://schemas.microsoft.com/office/powerpoint/2010/main" val="2562386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F0329-9F51-4527-A4DA-98F60244ABE4}"/>
              </a:ext>
            </a:extLst>
          </p:cNvPr>
          <p:cNvSpPr>
            <a:spLocks noGrp="1"/>
          </p:cNvSpPr>
          <p:nvPr>
            <p:ph type="title"/>
          </p:nvPr>
        </p:nvSpPr>
        <p:spPr>
          <a:xfrm>
            <a:off x="1451579" y="2303047"/>
            <a:ext cx="3272093" cy="2674198"/>
          </a:xfrm>
        </p:spPr>
        <p:txBody>
          <a:bodyPr anchor="t">
            <a:normAutofit/>
          </a:bodyPr>
          <a:lstStyle/>
          <a:p>
            <a:r>
              <a:rPr lang="en-US" dirty="0"/>
              <a:t>Formatting and Due Date</a:t>
            </a:r>
          </a:p>
        </p:txBody>
      </p:sp>
      <p:graphicFrame>
        <p:nvGraphicFramePr>
          <p:cNvPr id="5" name="Content Placeholder 2">
            <a:extLst>
              <a:ext uri="{FF2B5EF4-FFF2-40B4-BE49-F238E27FC236}">
                <a16:creationId xmlns:a16="http://schemas.microsoft.com/office/drawing/2014/main" id="{5E8820B5-B4EC-4576-8C30-911263C26B81}"/>
              </a:ext>
            </a:extLst>
          </p:cNvPr>
          <p:cNvGraphicFramePr>
            <a:graphicFrameLocks noGrp="1"/>
          </p:cNvGraphicFramePr>
          <p:nvPr>
            <p:ph idx="1"/>
            <p:extLst>
              <p:ext uri="{D42A27DB-BD31-4B8C-83A1-F6EECF244321}">
                <p14:modId xmlns:p14="http://schemas.microsoft.com/office/powerpoint/2010/main" val="825934858"/>
              </p:ext>
            </p:extLst>
          </p:nvPr>
        </p:nvGraphicFramePr>
        <p:xfrm>
          <a:off x="5141913" y="803275"/>
          <a:ext cx="5913437" cy="4637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84748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1062" y="378390"/>
            <a:ext cx="9603275" cy="1049235"/>
          </a:xfrm>
        </p:spPr>
        <p:txBody>
          <a:bodyPr/>
          <a:lstStyle/>
          <a:p>
            <a:r>
              <a:rPr lang="en-US" dirty="0"/>
              <a:t>Pieces of a TYPICAL ARTICLE</a:t>
            </a:r>
          </a:p>
        </p:txBody>
      </p:sp>
      <p:sp>
        <p:nvSpPr>
          <p:cNvPr id="3" name="Content Placeholder 2"/>
          <p:cNvSpPr>
            <a:spLocks noGrp="1"/>
          </p:cNvSpPr>
          <p:nvPr>
            <p:ph idx="1"/>
          </p:nvPr>
        </p:nvSpPr>
        <p:spPr>
          <a:xfrm>
            <a:off x="1451579" y="2015732"/>
            <a:ext cx="9603275" cy="4037749"/>
          </a:xfrm>
        </p:spPr>
        <p:txBody>
          <a:bodyPr>
            <a:normAutofit/>
          </a:bodyPr>
          <a:lstStyle/>
          <a:p>
            <a:r>
              <a:rPr lang="en-US" dirty="0"/>
              <a:t>Title:  Topic and information about the authors.</a:t>
            </a:r>
          </a:p>
          <a:p>
            <a:r>
              <a:rPr lang="en-US" dirty="0"/>
              <a:t>Abstract:  Brief overview of the article.</a:t>
            </a:r>
          </a:p>
          <a:p>
            <a:r>
              <a:rPr lang="en-US" dirty="0"/>
              <a:t>Introduction:  Background information and statement of the research hypothesis.</a:t>
            </a:r>
          </a:p>
          <a:p>
            <a:r>
              <a:rPr lang="en-US" dirty="0"/>
              <a:t>Methods:  Details of how the study was conducted, procedures followed, instruments used and variables measured.</a:t>
            </a:r>
          </a:p>
          <a:p>
            <a:r>
              <a:rPr lang="en-US" dirty="0"/>
              <a:t>Results:  All the data of the study along with figures, tables and/or graphs.</a:t>
            </a:r>
          </a:p>
          <a:p>
            <a:r>
              <a:rPr lang="en-US" dirty="0"/>
              <a:t>Discussion:  The interpretation of the results and implications of the study.</a:t>
            </a:r>
          </a:p>
          <a:p>
            <a:r>
              <a:rPr lang="en-US" dirty="0"/>
              <a:t>References/Bibliography:  Citations of sources from where the information was obtained.</a:t>
            </a:r>
          </a:p>
          <a:p>
            <a:endParaRPr lang="en-US" dirty="0"/>
          </a:p>
        </p:txBody>
      </p:sp>
    </p:spTree>
    <p:extLst>
      <p:ext uri="{BB962C8B-B14F-4D97-AF65-F5344CB8AC3E}">
        <p14:creationId xmlns:p14="http://schemas.microsoft.com/office/powerpoint/2010/main" val="504515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653" y="465982"/>
            <a:ext cx="9603275" cy="1049235"/>
          </a:xfrm>
        </p:spPr>
        <p:txBody>
          <a:bodyPr/>
          <a:lstStyle/>
          <a:p>
            <a:r>
              <a:rPr lang="en-US" dirty="0"/>
              <a:t>Reading Strategies</a:t>
            </a:r>
          </a:p>
        </p:txBody>
      </p:sp>
      <p:sp>
        <p:nvSpPr>
          <p:cNvPr id="3" name="Content Placeholder 2"/>
          <p:cNvSpPr>
            <a:spLocks noGrp="1"/>
          </p:cNvSpPr>
          <p:nvPr>
            <p:ph idx="1"/>
          </p:nvPr>
        </p:nvSpPr>
        <p:spPr>
          <a:xfrm>
            <a:off x="1371600" y="1961965"/>
            <a:ext cx="9601200" cy="3905435"/>
          </a:xfrm>
        </p:spPr>
        <p:txBody>
          <a:bodyPr>
            <a:normAutofit/>
          </a:bodyPr>
          <a:lstStyle/>
          <a:p>
            <a:r>
              <a:rPr lang="en-US" dirty="0"/>
              <a:t>Make a habit of condensing and paraphrasing what you read. </a:t>
            </a:r>
          </a:p>
          <a:p>
            <a:r>
              <a:rPr lang="en-US" dirty="0"/>
              <a:t>Finish an entire page or section before taking notes. </a:t>
            </a:r>
          </a:p>
          <a:p>
            <a:r>
              <a:rPr lang="en-US" dirty="0"/>
              <a:t>Take note of your thoughts and questions as you read. Don’t let them slip away! </a:t>
            </a:r>
          </a:p>
          <a:p>
            <a:r>
              <a:rPr lang="en-US" dirty="0"/>
              <a:t>Limit your highlighting and underlining. </a:t>
            </a:r>
          </a:p>
          <a:p>
            <a:r>
              <a:rPr lang="en-US" dirty="0"/>
              <a:t>Try annotating while you read </a:t>
            </a:r>
          </a:p>
          <a:p>
            <a:pPr lvl="1"/>
            <a:r>
              <a:rPr lang="en-US" dirty="0"/>
              <a:t>Make symbols to mark questions, main ideas, unknown words, and definitions that you encounter while reading.</a:t>
            </a:r>
          </a:p>
          <a:p>
            <a:endParaRPr lang="en-US" dirty="0"/>
          </a:p>
        </p:txBody>
      </p:sp>
    </p:spTree>
    <p:extLst>
      <p:ext uri="{BB962C8B-B14F-4D97-AF65-F5344CB8AC3E}">
        <p14:creationId xmlns:p14="http://schemas.microsoft.com/office/powerpoint/2010/main" val="1925505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D35C897-2D03-470A-BCA2-3F70ADC25AD2}"/>
              </a:ext>
            </a:extLst>
          </p:cNvPr>
          <p:cNvPicPr>
            <a:picLocks noGrp="1" noChangeAspect="1"/>
          </p:cNvPicPr>
          <p:nvPr>
            <p:ph idx="1"/>
          </p:nvPr>
        </p:nvPicPr>
        <p:blipFill rotWithShape="1">
          <a:blip r:embed="rId2"/>
          <a:srcRect l="22497" t="20993" r="23960" b="24767"/>
          <a:stretch/>
        </p:blipFill>
        <p:spPr>
          <a:xfrm>
            <a:off x="186430" y="516582"/>
            <a:ext cx="10902893" cy="6212692"/>
          </a:xfrm>
          <a:prstGeom prst="rect">
            <a:avLst/>
          </a:prstGeom>
        </p:spPr>
      </p:pic>
    </p:spTree>
    <p:extLst>
      <p:ext uri="{BB962C8B-B14F-4D97-AF65-F5344CB8AC3E}">
        <p14:creationId xmlns:p14="http://schemas.microsoft.com/office/powerpoint/2010/main" val="3943254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BFCEAFC-4F62-4104-9670-7566DFFF587C}"/>
              </a:ext>
            </a:extLst>
          </p:cNvPr>
          <p:cNvPicPr>
            <a:picLocks noGrp="1" noChangeAspect="1"/>
          </p:cNvPicPr>
          <p:nvPr>
            <p:ph idx="1"/>
          </p:nvPr>
        </p:nvPicPr>
        <p:blipFill rotWithShape="1">
          <a:blip r:embed="rId2"/>
          <a:srcRect t="12151" r="452"/>
          <a:stretch/>
        </p:blipFill>
        <p:spPr>
          <a:xfrm>
            <a:off x="997423" y="284085"/>
            <a:ext cx="9593637" cy="6290723"/>
          </a:xfrm>
        </p:spPr>
      </p:pic>
    </p:spTree>
    <p:extLst>
      <p:ext uri="{BB962C8B-B14F-4D97-AF65-F5344CB8AC3E}">
        <p14:creationId xmlns:p14="http://schemas.microsoft.com/office/powerpoint/2010/main" val="1792119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D5949-63A5-4FD8-938C-FC076BA0884C}"/>
              </a:ext>
            </a:extLst>
          </p:cNvPr>
          <p:cNvSpPr>
            <a:spLocks noGrp="1"/>
          </p:cNvSpPr>
          <p:nvPr>
            <p:ph type="title"/>
          </p:nvPr>
        </p:nvSpPr>
        <p:spPr/>
        <p:txBody>
          <a:bodyPr/>
          <a:lstStyle/>
          <a:p>
            <a:r>
              <a:rPr lang="en-US" dirty="0"/>
              <a:t>Instructions</a:t>
            </a:r>
          </a:p>
        </p:txBody>
      </p:sp>
      <p:sp>
        <p:nvSpPr>
          <p:cNvPr id="3" name="Content Placeholder 2">
            <a:extLst>
              <a:ext uri="{FF2B5EF4-FFF2-40B4-BE49-F238E27FC236}">
                <a16:creationId xmlns:a16="http://schemas.microsoft.com/office/drawing/2014/main" id="{E57E293E-8988-4991-826D-3CB306118B35}"/>
              </a:ext>
            </a:extLst>
          </p:cNvPr>
          <p:cNvSpPr>
            <a:spLocks noGrp="1"/>
          </p:cNvSpPr>
          <p:nvPr>
            <p:ph idx="1"/>
          </p:nvPr>
        </p:nvSpPr>
        <p:spPr/>
        <p:txBody>
          <a:bodyPr>
            <a:normAutofit lnSpcReduction="10000"/>
          </a:bodyPr>
          <a:lstStyle/>
          <a:p>
            <a:r>
              <a:rPr lang="en-US" dirty="0"/>
              <a:t>Using the 5 peer-reviewed articles you identified in Assignment 2, </a:t>
            </a:r>
            <a:r>
              <a:rPr lang="en-US" u="sng" dirty="0"/>
              <a:t>select the most relevant article </a:t>
            </a:r>
            <a:r>
              <a:rPr lang="en-US" dirty="0"/>
              <a:t>to your research question</a:t>
            </a:r>
          </a:p>
          <a:p>
            <a:r>
              <a:rPr lang="en-US" dirty="0"/>
              <a:t>Submit (in your own words) a written summary of the article</a:t>
            </a:r>
          </a:p>
          <a:p>
            <a:pPr lvl="1"/>
            <a:r>
              <a:rPr lang="en-US" dirty="0"/>
              <a:t>Follow the provided template</a:t>
            </a:r>
          </a:p>
          <a:p>
            <a:r>
              <a:rPr lang="en-US" dirty="0"/>
              <a:t>Remember, the goal is to summarize the topic, methods, and findings of your most relevant article</a:t>
            </a:r>
          </a:p>
          <a:p>
            <a:endParaRPr lang="en-US" dirty="0"/>
          </a:p>
          <a:p>
            <a:r>
              <a:rPr lang="en-US" dirty="0"/>
              <a:t>Assignment #3 is worth 15 points</a:t>
            </a:r>
          </a:p>
          <a:p>
            <a:endParaRPr lang="en-US" dirty="0"/>
          </a:p>
        </p:txBody>
      </p:sp>
    </p:spTree>
    <p:extLst>
      <p:ext uri="{BB962C8B-B14F-4D97-AF65-F5344CB8AC3E}">
        <p14:creationId xmlns:p14="http://schemas.microsoft.com/office/powerpoint/2010/main" val="3672087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49733-BD38-48DE-87A4-1D23743D6D54}"/>
              </a:ext>
            </a:extLst>
          </p:cNvPr>
          <p:cNvSpPr>
            <a:spLocks noGrp="1"/>
          </p:cNvSpPr>
          <p:nvPr>
            <p:ph type="title"/>
          </p:nvPr>
        </p:nvSpPr>
        <p:spPr/>
        <p:txBody>
          <a:bodyPr/>
          <a:lstStyle/>
          <a:p>
            <a:r>
              <a:rPr lang="en-US" dirty="0"/>
              <a:t>Summary Template</a:t>
            </a:r>
          </a:p>
        </p:txBody>
      </p:sp>
      <p:sp>
        <p:nvSpPr>
          <p:cNvPr id="3" name="Content Placeholder 2">
            <a:extLst>
              <a:ext uri="{FF2B5EF4-FFF2-40B4-BE49-F238E27FC236}">
                <a16:creationId xmlns:a16="http://schemas.microsoft.com/office/drawing/2014/main" id="{688A1D47-1CE9-4313-9A23-AAC821A669C8}"/>
              </a:ext>
            </a:extLst>
          </p:cNvPr>
          <p:cNvSpPr>
            <a:spLocks noGrp="1"/>
          </p:cNvSpPr>
          <p:nvPr>
            <p:ph idx="1"/>
          </p:nvPr>
        </p:nvSpPr>
        <p:spPr/>
        <p:txBody>
          <a:bodyPr>
            <a:normAutofit fontScale="92500"/>
          </a:bodyPr>
          <a:lstStyle/>
          <a:p>
            <a:r>
              <a:rPr lang="en-US" sz="2200" dirty="0"/>
              <a:t>Previous research on the topic / theoretical issues (from the introduction of the article): </a:t>
            </a:r>
          </a:p>
          <a:p>
            <a:r>
              <a:rPr lang="en-US" sz="2200" dirty="0"/>
              <a:t>Purpose of the study: </a:t>
            </a:r>
          </a:p>
          <a:p>
            <a:r>
              <a:rPr lang="en-US" sz="2200" dirty="0"/>
              <a:t>Summary of the methods: </a:t>
            </a:r>
          </a:p>
          <a:p>
            <a:r>
              <a:rPr lang="en-US" sz="2200" dirty="0"/>
              <a:t>Measures/Instruments used (definitions of the IV and DV?): </a:t>
            </a:r>
          </a:p>
          <a:p>
            <a:r>
              <a:rPr lang="en-US" sz="2200" dirty="0"/>
              <a:t>Summary of Findings: 	</a:t>
            </a:r>
          </a:p>
          <a:p>
            <a:r>
              <a:rPr lang="en-US" sz="2200" dirty="0"/>
              <a:t>Other Notes (could include next steps, quotes to use, methodological plans, etc.): </a:t>
            </a:r>
          </a:p>
          <a:p>
            <a:endParaRPr lang="en-US" dirty="0"/>
          </a:p>
        </p:txBody>
      </p:sp>
    </p:spTree>
    <p:extLst>
      <p:ext uri="{BB962C8B-B14F-4D97-AF65-F5344CB8AC3E}">
        <p14:creationId xmlns:p14="http://schemas.microsoft.com/office/powerpoint/2010/main" val="2158136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BA170-6C34-4211-886E-055CE8D93C00}"/>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8C79A3D7-7464-4D12-8392-663C2CB2121B}"/>
              </a:ext>
            </a:extLst>
          </p:cNvPr>
          <p:cNvSpPr>
            <a:spLocks noGrp="1"/>
          </p:cNvSpPr>
          <p:nvPr>
            <p:ph idx="1"/>
          </p:nvPr>
        </p:nvSpPr>
        <p:spPr>
          <a:xfrm>
            <a:off x="1451579" y="1853754"/>
            <a:ext cx="9603275" cy="4199727"/>
          </a:xfrm>
        </p:spPr>
        <p:txBody>
          <a:bodyPr>
            <a:normAutofit/>
          </a:bodyPr>
          <a:lstStyle/>
          <a:p>
            <a:r>
              <a:rPr lang="en-US" u="sng" dirty="0"/>
              <a:t>Previous research on the topic / theoretical issues: </a:t>
            </a:r>
          </a:p>
          <a:p>
            <a:pPr lvl="1"/>
            <a:r>
              <a:rPr lang="en-US" dirty="0"/>
              <a:t>Uses attention restoration theory (ART) – attention is separated into two components, 1) involuntary attention, 2)voluntary/directed attention </a:t>
            </a:r>
          </a:p>
          <a:p>
            <a:pPr lvl="1"/>
            <a:r>
              <a:rPr lang="en-US" dirty="0"/>
              <a:t>Directed attention influences cognitive and emotional functioning, short term memory, and school success. </a:t>
            </a:r>
          </a:p>
          <a:p>
            <a:pPr lvl="1"/>
            <a:r>
              <a:rPr lang="en-US" dirty="0"/>
              <a:t>Previous research has suggested that </a:t>
            </a:r>
          </a:p>
          <a:p>
            <a:pPr lvl="2"/>
            <a:r>
              <a:rPr lang="en-US" dirty="0"/>
              <a:t>interactions with nature improve attention and memory </a:t>
            </a:r>
          </a:p>
          <a:p>
            <a:pPr lvl="2"/>
            <a:r>
              <a:rPr lang="en-US" dirty="0"/>
              <a:t>cognitive performance can be affected by glucose consumption and sleep </a:t>
            </a:r>
          </a:p>
          <a:p>
            <a:pPr lvl="2"/>
            <a:r>
              <a:rPr lang="en-US" dirty="0"/>
              <a:t>mediation may also restore directed attention. </a:t>
            </a:r>
          </a:p>
          <a:p>
            <a:pPr lvl="1"/>
            <a:r>
              <a:rPr lang="en-US" dirty="0"/>
              <a:t>Nature invokes involuntary attention, giving directed attention a rest and a chance to restore. </a:t>
            </a:r>
          </a:p>
          <a:p>
            <a:pPr lvl="1"/>
            <a:r>
              <a:rPr lang="en-US" dirty="0"/>
              <a:t>Hypothesized that directed attention is the one that is restored by interactions with nature. </a:t>
            </a:r>
          </a:p>
          <a:p>
            <a:endParaRPr lang="en-US" dirty="0"/>
          </a:p>
        </p:txBody>
      </p:sp>
    </p:spTree>
    <p:extLst>
      <p:ext uri="{BB962C8B-B14F-4D97-AF65-F5344CB8AC3E}">
        <p14:creationId xmlns:p14="http://schemas.microsoft.com/office/powerpoint/2010/main" val="2046589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BA170-6C34-4211-886E-055CE8D93C00}"/>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8C79A3D7-7464-4D12-8392-663C2CB2121B}"/>
              </a:ext>
            </a:extLst>
          </p:cNvPr>
          <p:cNvSpPr>
            <a:spLocks noGrp="1"/>
          </p:cNvSpPr>
          <p:nvPr>
            <p:ph idx="1"/>
          </p:nvPr>
        </p:nvSpPr>
        <p:spPr>
          <a:xfrm>
            <a:off x="1451579" y="1853754"/>
            <a:ext cx="9603275" cy="4199727"/>
          </a:xfrm>
        </p:spPr>
        <p:txBody>
          <a:bodyPr>
            <a:normAutofit/>
          </a:bodyPr>
          <a:lstStyle/>
          <a:p>
            <a:r>
              <a:rPr lang="en-US" u="sng" dirty="0"/>
              <a:t>Purpose of the study: </a:t>
            </a:r>
          </a:p>
          <a:p>
            <a:pPr lvl="1"/>
            <a:r>
              <a:rPr lang="en-US" dirty="0"/>
              <a:t>Study 1: to determine how interactions with nature and urban environments affect cognitive performance. </a:t>
            </a:r>
          </a:p>
          <a:p>
            <a:pPr lvl="1"/>
            <a:r>
              <a:rPr lang="en-US" dirty="0"/>
              <a:t>Study 2: (to test ART) to determine if interactions with nature improve only executive attention (directed) and not alerting or orienting (which require less cognitive control). </a:t>
            </a:r>
          </a:p>
          <a:p>
            <a:endParaRPr lang="en-US" dirty="0"/>
          </a:p>
        </p:txBody>
      </p:sp>
    </p:spTree>
    <p:extLst>
      <p:ext uri="{BB962C8B-B14F-4D97-AF65-F5344CB8AC3E}">
        <p14:creationId xmlns:p14="http://schemas.microsoft.com/office/powerpoint/2010/main" val="2592817508"/>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otalTime>0</TotalTime>
  <Words>924</Words>
  <Application>Microsoft Office PowerPoint</Application>
  <PresentationFormat>Widescreen</PresentationFormat>
  <Paragraphs>80</Paragraphs>
  <Slides>15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Gill Sans MT</vt:lpstr>
      <vt:lpstr>Gallery</vt:lpstr>
      <vt:lpstr>Lab Assignment # 3 Main Article summary</vt:lpstr>
      <vt:lpstr>Pieces of a TYPICAL ARTICLE</vt:lpstr>
      <vt:lpstr>Reading Strategies</vt:lpstr>
      <vt:lpstr>PowerPoint Presentation</vt:lpstr>
      <vt:lpstr>PowerPoint Presentation</vt:lpstr>
      <vt:lpstr>Instructions</vt:lpstr>
      <vt:lpstr>Summary Template</vt:lpstr>
      <vt:lpstr>Example</vt:lpstr>
      <vt:lpstr>Example</vt:lpstr>
      <vt:lpstr>Example</vt:lpstr>
      <vt:lpstr>Example</vt:lpstr>
      <vt:lpstr>Example</vt:lpstr>
      <vt:lpstr>EXAMPLE</vt:lpstr>
      <vt:lpstr>PowerPoint Presentation</vt:lpstr>
      <vt:lpstr>Formatting and Due Date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 Assignment # 3 Main Article summary</dc:title>
  <dc:creator>Mandy Small</dc:creator>
  <cp:lastModifiedBy>Mandy Small</cp:lastModifiedBy>
  <cp:revision>1</cp:revision>
  <dcterms:created xsi:type="dcterms:W3CDTF">2021-02-08T19:13:30Z</dcterms:created>
  <dcterms:modified xsi:type="dcterms:W3CDTF">2021-02-08T19:13:57Z</dcterms:modified>
</cp:coreProperties>
</file>